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25"/>
  </p:notesMasterIdLst>
  <p:handoutMasterIdLst>
    <p:handoutMasterId r:id="rId26"/>
  </p:handoutMasterIdLst>
  <p:sldIdLst>
    <p:sldId id="471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193028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49142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2027100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19206" y="14930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473FAB3F-4DD6-4919-AE04-059596976AC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4000" y="3721496"/>
            <a:ext cx="104400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Artificial Intelligence</a:t>
            </a:r>
            <a:br>
              <a:rPr lang="en-US" altLang="ko-KR" sz="3600" b="1" dirty="0">
                <a:solidFill>
                  <a:schemeClr val="tx1"/>
                </a:solidFill>
              </a:rPr>
            </a:br>
            <a:r>
              <a:rPr lang="en-US" altLang="ko-KR" sz="3600" b="1" dirty="0">
                <a:solidFill>
                  <a:schemeClr val="tx1"/>
                </a:solidFill>
              </a:rPr>
              <a:t>Chapter 10</a:t>
            </a:r>
            <a:br>
              <a:rPr lang="en-US" altLang="ko-KR" sz="3600" b="1" dirty="0">
                <a:solidFill>
                  <a:schemeClr val="tx1"/>
                </a:solidFill>
              </a:rPr>
            </a:br>
            <a:r>
              <a:rPr lang="en-US" altLang="ko-KR" sz="3600" b="1" dirty="0">
                <a:solidFill>
                  <a:schemeClr val="tx1"/>
                </a:solidFill>
              </a:rPr>
              <a:t>Planning, Acting, and Learning</a:t>
            </a:r>
          </a:p>
        </p:txBody>
      </p:sp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E2003E-D9D1-49A0-8DDF-8061365F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EE9629-DFE6-48E3-AE5E-698320E2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EA2B91-2FF0-460A-919E-E9DF2CC0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643005F-E63E-4FCE-9886-78E55C054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00" y="3685887"/>
            <a:ext cx="52347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 dirty="0"/>
              <a:t>Figure 10.2: An Island-Driven Search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46753E6-9C46-4557-8C74-E6EF9DBD7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38" y="6056313"/>
            <a:ext cx="4858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 dirty="0"/>
              <a:t>Figure 10.3: A Hierarchical Search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B7336E3-BB4A-4FB6-B6EB-828CC620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75" y="115888"/>
            <a:ext cx="4254500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7EF3BD-E1A1-4479-82AA-847AE032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88" y="2492375"/>
            <a:ext cx="4621212" cy="35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47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57A6CB-87BF-425A-BF56-ED50D847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C1E879-6095-49A7-9437-F4D10C82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1AB153-46F1-4CBD-96A9-AE6045B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DCC756F3-3D5A-4346-8DA7-B8409246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283" y="5846543"/>
            <a:ext cx="60837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dirty="0"/>
              <a:t>Figure 10.4: Pushing a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2C7EC-9638-47C1-B41C-8B00539E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68413"/>
            <a:ext cx="5067300" cy="45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96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F6AF7-BCBA-4768-98AA-AF785AF1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67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Approximate Search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259383-C611-41F8-880D-EE6E92728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F5190E-B435-40E5-973F-BEC615D8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D1752-30B9-4C88-9791-5349A0EA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937E080-3784-46AC-AABC-D9DAC627380B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41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Cycles</a:t>
            </a:r>
          </a:p>
          <a:p>
            <a:pPr lvl="1"/>
            <a:r>
              <a:rPr lang="en-US" altLang="ko-KR" b="1" dirty="0"/>
              <a:t>An agent may return to a previously visited environmental state and repeat the action it took there</a:t>
            </a:r>
          </a:p>
          <a:p>
            <a:pPr lvl="2"/>
            <a:r>
              <a:rPr lang="en-US" altLang="ko-KR" b="1" dirty="0"/>
              <a:t>Real-time A* (RTA*): build an explicit graph of all states actually visited and adjusts the </a:t>
            </a:r>
            <a:r>
              <a:rPr lang="en-US" altLang="ko-KR" b="1" i="1" dirty="0"/>
              <a:t>h’</a:t>
            </a:r>
            <a:r>
              <a:rPr lang="en-US" altLang="ko-KR" b="1" dirty="0"/>
              <a:t> values of the nodes in this graph in a way that biases against taking actions leading to states previously visited.</a:t>
            </a:r>
          </a:p>
          <a:p>
            <a:r>
              <a:rPr lang="en-US" altLang="ko-KR" b="1" dirty="0"/>
              <a:t>Building reactive procedures</a:t>
            </a:r>
          </a:p>
          <a:p>
            <a:pPr lvl="1"/>
            <a:r>
              <a:rPr lang="en-US" altLang="ko-KR" b="1" dirty="0"/>
              <a:t>Reactive agents can usually act more quickly than can planning agents.</a:t>
            </a:r>
          </a:p>
        </p:txBody>
      </p:sp>
    </p:spTree>
    <p:extLst>
      <p:ext uri="{BB962C8B-B14F-4D97-AF65-F5344CB8AC3E}">
        <p14:creationId xmlns:p14="http://schemas.microsoft.com/office/powerpoint/2010/main" val="32063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490859-9B14-47FE-9B1A-8048AB9B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D027C3-CE9B-46C5-A245-08327C0A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0267C4-12A5-4428-AF54-BE1FD2B1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EB12DC1-3200-4A03-A844-29CFC73EC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984875"/>
            <a:ext cx="95797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dirty="0"/>
              <a:t>Figure 10.5: A Spanning Tree for a Block-Stacking Problem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205AD3-9B02-47CF-A4B7-1D7927272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348140"/>
            <a:ext cx="6340475" cy="562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00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3EE38-CCF2-42A2-A5C4-053E7CC0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53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Learning Heuristic Functions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77FCEF-F86A-473A-9EE4-F63125F9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771777-20B7-4B6A-8980-C37507D8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10F711-2C84-4A7D-9D49-E942DCF9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AA1C73-106A-4121-983A-279FB91547A3}"/>
              </a:ext>
            </a:extLst>
          </p:cNvPr>
          <p:cNvSpPr txBox="1">
            <a:spLocks noChangeArrowheads="1"/>
          </p:cNvSpPr>
          <p:nvPr/>
        </p:nvSpPr>
        <p:spPr>
          <a:xfrm>
            <a:off x="1704000" y="1773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Learning from experiences</a:t>
            </a:r>
          </a:p>
          <a:p>
            <a:pPr lvl="1"/>
            <a:r>
              <a:rPr lang="en-US" altLang="ko-KR" b="1"/>
              <a:t>Continuous </a:t>
            </a:r>
            <a:r>
              <a:rPr lang="en-US" altLang="ko-KR" b="1" i="1"/>
              <a:t>feedback from the environment</a:t>
            </a:r>
            <a:r>
              <a:rPr lang="en-US" altLang="ko-KR" b="1"/>
              <a:t> is one way to reduce uncertainties and to compensate for an agent’s lack of knowledge about the effects of its actions.</a:t>
            </a:r>
          </a:p>
          <a:p>
            <a:pPr lvl="1"/>
            <a:r>
              <a:rPr lang="en-US" altLang="ko-KR" b="1"/>
              <a:t>Useful information can be extracted from the experience of interacting the environments.</a:t>
            </a:r>
          </a:p>
          <a:p>
            <a:pPr lvl="1"/>
            <a:r>
              <a:rPr lang="en-US" altLang="ko-KR" b="1"/>
              <a:t>Explicit Graphs and Implicit Graphs</a:t>
            </a:r>
          </a:p>
          <a:p>
            <a:endParaRPr lang="en-US" altLang="ko-KR" b="1"/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246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311D7-D5E3-40C8-97D1-A0F17767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83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Learning Heuristic Functions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46A00B-14B7-4BFA-9745-1C50C33D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CB5FC2-CAB6-48C5-A0A6-9FC26461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05B68-4CD0-4DFE-984B-A491BBEC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E8B15616-6C13-4B57-ADB1-298A672BCFD4}"/>
              </a:ext>
            </a:extLst>
          </p:cNvPr>
          <p:cNvSpPr txBox="1">
            <a:spLocks noChangeArrowheads="1"/>
          </p:cNvSpPr>
          <p:nvPr/>
        </p:nvSpPr>
        <p:spPr>
          <a:xfrm>
            <a:off x="1779600" y="1524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Explicit Graphs</a:t>
            </a:r>
          </a:p>
          <a:p>
            <a:pPr lvl="1"/>
            <a:r>
              <a:rPr lang="en-US" altLang="zh-CN" sz="2000" b="1" dirty="0"/>
              <a:t>Agent has a good model of the effects of its actions and knows the costs of moving from any node to   its successor nodes.</a:t>
            </a:r>
          </a:p>
          <a:p>
            <a:pPr lvl="2"/>
            <a:r>
              <a:rPr lang="en-US" altLang="zh-CN" sz="1800" b="1" dirty="0"/>
              <a:t>C(</a:t>
            </a:r>
            <a:r>
              <a:rPr lang="en-US" altLang="ko-KR" sz="1800" b="1" i="1" dirty="0" err="1">
                <a:sym typeface="Symbol" panose="05050102010706020507" pitchFamily="18" charset="2"/>
              </a:rPr>
              <a:t>n</a:t>
            </a:r>
            <a:r>
              <a:rPr lang="en-US" altLang="ko-KR" sz="1800" b="1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CN" sz="1800" b="1" dirty="0"/>
              <a:t>, </a:t>
            </a:r>
            <a:r>
              <a:rPr lang="en-US" altLang="ko-KR" sz="1800" b="1" i="1" dirty="0" err="1">
                <a:sym typeface="Symbol" panose="05050102010706020507" pitchFamily="18" charset="2"/>
              </a:rPr>
              <a:t>n</a:t>
            </a:r>
            <a:r>
              <a:rPr lang="en-US" altLang="ko-KR" sz="1800" b="1" i="1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1800" b="1" dirty="0"/>
              <a:t>): the cost of moving from </a:t>
            </a:r>
            <a:r>
              <a:rPr lang="en-US" altLang="ko-KR" sz="1800" b="1" i="1" dirty="0" err="1">
                <a:sym typeface="Symbol" panose="05050102010706020507" pitchFamily="18" charset="2"/>
              </a:rPr>
              <a:t>n</a:t>
            </a:r>
            <a:r>
              <a:rPr lang="en-US" altLang="ko-KR" sz="1800" b="1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CN" sz="1800" b="1" dirty="0"/>
              <a:t> to </a:t>
            </a:r>
            <a:r>
              <a:rPr lang="en-US" altLang="ko-KR" sz="1800" b="1" i="1" dirty="0" err="1">
                <a:sym typeface="Symbol" panose="05050102010706020507" pitchFamily="18" charset="2"/>
              </a:rPr>
              <a:t>n</a:t>
            </a:r>
            <a:r>
              <a:rPr lang="en-US" altLang="ko-KR" sz="1800" b="1" i="1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1800" b="1" dirty="0"/>
              <a:t>.</a:t>
            </a:r>
            <a:r>
              <a:rPr lang="en-US" altLang="zh-CN" sz="1600" b="1" dirty="0"/>
              <a:t> </a:t>
            </a:r>
          </a:p>
          <a:p>
            <a:pPr lvl="1"/>
            <a:endParaRPr lang="en-US" altLang="zh-CN" sz="1800" b="1" dirty="0"/>
          </a:p>
          <a:p>
            <a:pPr lvl="1"/>
            <a:endParaRPr lang="en-US" altLang="zh-CN" sz="1800" b="1" dirty="0"/>
          </a:p>
          <a:p>
            <a:pPr lvl="2"/>
            <a:endParaRPr lang="en-US" altLang="ko-KR" sz="1800" b="1" i="1" dirty="0">
              <a:sym typeface="Symbol" panose="05050102010706020507" pitchFamily="18" charset="2"/>
            </a:endParaRPr>
          </a:p>
          <a:p>
            <a:pPr lvl="2"/>
            <a:r>
              <a:rPr lang="en-US" altLang="ko-KR" sz="1800" b="1" i="1" dirty="0">
                <a:sym typeface="Symbol" panose="05050102010706020507" pitchFamily="18" charset="2"/>
              </a:rPr>
              <a:t></a:t>
            </a:r>
            <a:r>
              <a:rPr lang="en-US" altLang="ko-KR" sz="1800" b="1" dirty="0">
                <a:sym typeface="Symbol" panose="05050102010706020507" pitchFamily="18" charset="2"/>
              </a:rPr>
              <a:t>(</a:t>
            </a:r>
            <a:r>
              <a:rPr lang="en-US" altLang="ko-KR" sz="1800" b="1" i="1" dirty="0">
                <a:sym typeface="Symbol" panose="05050102010706020507" pitchFamily="18" charset="2"/>
              </a:rPr>
              <a:t>n</a:t>
            </a:r>
            <a:r>
              <a:rPr lang="en-US" altLang="ko-KR" sz="1800" b="1" i="1" baseline="-25000" dirty="0">
                <a:sym typeface="Symbol" panose="05050102010706020507" pitchFamily="18" charset="2"/>
              </a:rPr>
              <a:t>0</a:t>
            </a:r>
            <a:r>
              <a:rPr lang="en-US" altLang="ko-KR" sz="1800" b="1" dirty="0">
                <a:sym typeface="Symbol" panose="05050102010706020507" pitchFamily="18" charset="2"/>
              </a:rPr>
              <a:t>, </a:t>
            </a:r>
            <a:r>
              <a:rPr lang="en-US" altLang="ko-KR" sz="1800" b="1" i="1" dirty="0">
                <a:sym typeface="Symbol" panose="05050102010706020507" pitchFamily="18" charset="2"/>
              </a:rPr>
              <a:t>a</a:t>
            </a:r>
            <a:r>
              <a:rPr lang="en-US" altLang="ko-KR" sz="1800" b="1" dirty="0">
                <a:sym typeface="Symbol" panose="05050102010706020507" pitchFamily="18" charset="2"/>
              </a:rPr>
              <a:t>): the description of the state reached from node </a:t>
            </a:r>
            <a:r>
              <a:rPr lang="en-US" altLang="ko-KR" sz="1800" b="1" i="1" dirty="0">
                <a:sym typeface="Symbol" panose="05050102010706020507" pitchFamily="18" charset="2"/>
              </a:rPr>
              <a:t>n </a:t>
            </a:r>
            <a:r>
              <a:rPr lang="en-US" altLang="ko-KR" sz="1800" b="1" dirty="0">
                <a:sym typeface="Symbol" panose="05050102010706020507" pitchFamily="18" charset="2"/>
              </a:rPr>
              <a:t>after taking action </a:t>
            </a:r>
            <a:r>
              <a:rPr lang="en-US" altLang="ko-KR" sz="1800" b="1" i="1" dirty="0">
                <a:sym typeface="Symbol" panose="05050102010706020507" pitchFamily="18" charset="2"/>
              </a:rPr>
              <a:t>a.</a:t>
            </a:r>
          </a:p>
          <a:p>
            <a:pPr lvl="1"/>
            <a:endParaRPr lang="en-US" altLang="ko-KR" sz="1800" b="1" i="1" dirty="0">
              <a:sym typeface="Symbol" panose="05050102010706020507" pitchFamily="18" charset="2"/>
            </a:endParaRPr>
          </a:p>
          <a:p>
            <a:pPr lvl="1"/>
            <a:endParaRPr lang="en-US" altLang="ko-KR" sz="1800" b="1" i="1" dirty="0">
              <a:sym typeface="Symbol" panose="05050102010706020507" pitchFamily="18" charset="2"/>
            </a:endParaRPr>
          </a:p>
          <a:p>
            <a:pPr lvl="1"/>
            <a:endParaRPr lang="en-US" altLang="ko-KR" sz="2000" b="1" dirty="0">
              <a:sym typeface="Symbol" panose="05050102010706020507" pitchFamily="18" charset="2"/>
            </a:endParaRPr>
          </a:p>
          <a:p>
            <a:pPr lvl="1"/>
            <a:r>
              <a:rPr lang="en-US" altLang="ko-KR" sz="2000" b="1" dirty="0">
                <a:sym typeface="Symbol" panose="05050102010706020507" pitchFamily="18" charset="2"/>
              </a:rPr>
              <a:t>DYNA [Sutton 1990]</a:t>
            </a:r>
            <a:r>
              <a:rPr lang="en-US" altLang="zh-CN" sz="2000" b="1" dirty="0"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lang="en-US" altLang="ko-KR" sz="2000" b="1" dirty="0">
                <a:sym typeface="Symbol" panose="05050102010706020507" pitchFamily="18" charset="2"/>
              </a:rPr>
              <a:t>Combination of “learning in the world” with “learning and planning in the model”.</a:t>
            </a:r>
            <a:endParaRPr lang="en-US" altLang="zh-CN" sz="2000" b="1" dirty="0"/>
          </a:p>
        </p:txBody>
      </p:sp>
      <p:graphicFrame>
        <p:nvGraphicFramePr>
          <p:cNvPr id="7" name="Object 1028">
            <a:extLst>
              <a:ext uri="{FF2B5EF4-FFF2-40B4-BE49-F238E27FC236}">
                <a16:creationId xmlns:a16="http://schemas.microsoft.com/office/drawing/2014/main" id="{81AC2054-382D-42DA-829B-CF105A964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33964"/>
              </p:ext>
            </p:extLst>
          </p:nvPr>
        </p:nvGraphicFramePr>
        <p:xfrm>
          <a:off x="3648000" y="3285000"/>
          <a:ext cx="37338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수식" r:id="rId3" imgW="1955520" imgH="330120" progId="Equation.3">
                  <p:embed/>
                </p:oleObj>
              </mc:Choice>
              <mc:Fallback>
                <p:oleObj name="수식" r:id="rId3" imgW="1955520" imgH="330120" progId="Equation.3">
                  <p:embed/>
                  <p:pic>
                    <p:nvPicPr>
                      <p:cNvPr id="22532" name="Object 1028">
                        <a:extLst>
                          <a:ext uri="{FF2B5EF4-FFF2-40B4-BE49-F238E27FC236}">
                            <a16:creationId xmlns:a16="http://schemas.microsoft.com/office/drawing/2014/main" id="{2536A8AF-2FBC-4960-8AE8-AB46F00DB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00" y="3285000"/>
                        <a:ext cx="373380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29">
            <a:extLst>
              <a:ext uri="{FF2B5EF4-FFF2-40B4-BE49-F238E27FC236}">
                <a16:creationId xmlns:a16="http://schemas.microsoft.com/office/drawing/2014/main" id="{1A0FB6E4-5AA3-4844-8BB1-BECCB64B0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349186"/>
              </p:ext>
            </p:extLst>
          </p:nvPr>
        </p:nvGraphicFramePr>
        <p:xfrm>
          <a:off x="3318681" y="4675187"/>
          <a:ext cx="46942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2349360" imgH="330120" progId="Equation.3">
                  <p:embed/>
                </p:oleObj>
              </mc:Choice>
              <mc:Fallback>
                <p:oleObj name="Equation" r:id="rId5" imgW="2349360" imgH="330120" progId="Equation.3">
                  <p:embed/>
                  <p:pic>
                    <p:nvPicPr>
                      <p:cNvPr id="22533" name="Object 1029">
                        <a:extLst>
                          <a:ext uri="{FF2B5EF4-FFF2-40B4-BE49-F238E27FC236}">
                            <a16:creationId xmlns:a16="http://schemas.microsoft.com/office/drawing/2014/main" id="{28E7F21F-5066-4D2F-9756-FDB61FB98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681" y="4675187"/>
                        <a:ext cx="46942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06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54A6B-C27A-46DC-9BDB-E53FEC40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53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Learning Heuristic Functions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14F843-40DA-4ED3-91B4-F881A73D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2CA4EE-C8D8-4015-B6C5-5D69D56C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3D3FE-2517-493D-8785-F42BFE09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9A0E41-578E-4255-8E6F-AEAC4B290EFD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413000"/>
            <a:ext cx="7772400" cy="434340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Implicit Graphs</a:t>
            </a:r>
          </a:p>
          <a:p>
            <a:pPr lvl="1"/>
            <a:r>
              <a:rPr lang="en-US" altLang="ko-KR" b="1" dirty="0"/>
              <a:t>Impractical to make an explicit graph or table of all the nodes and their transitions.</a:t>
            </a:r>
          </a:p>
          <a:p>
            <a:pPr lvl="1"/>
            <a:r>
              <a:rPr lang="en-US" altLang="ko-KR" b="1" dirty="0"/>
              <a:t>To learn the heuristic function while performing a search process.</a:t>
            </a:r>
          </a:p>
          <a:p>
            <a:pPr lvl="1"/>
            <a:r>
              <a:rPr lang="en-US" altLang="ko-KR" b="1" dirty="0"/>
              <a:t>e.g.) Eight-puzzle</a:t>
            </a:r>
          </a:p>
          <a:p>
            <a:pPr lvl="2"/>
            <a:r>
              <a:rPr lang="en-US" altLang="ko-KR" b="1" i="1" dirty="0"/>
              <a:t>W</a:t>
            </a:r>
            <a:r>
              <a:rPr lang="en-US" altLang="ko-KR" b="1" dirty="0"/>
              <a:t>(</a:t>
            </a:r>
            <a:r>
              <a:rPr lang="en-US" altLang="ko-KR" b="1" i="1" dirty="0"/>
              <a:t>n</a:t>
            </a:r>
            <a:r>
              <a:rPr lang="en-US" altLang="ko-KR" b="1" dirty="0"/>
              <a:t>): the number of tiles in the wrong place, </a:t>
            </a:r>
            <a:r>
              <a:rPr lang="en-US" altLang="ko-KR" b="1" i="1" dirty="0"/>
              <a:t>P</a:t>
            </a:r>
            <a:r>
              <a:rPr lang="en-US" altLang="ko-KR" b="1" dirty="0"/>
              <a:t>(</a:t>
            </a:r>
            <a:r>
              <a:rPr lang="en-US" altLang="ko-KR" b="1" i="1" dirty="0"/>
              <a:t>n</a:t>
            </a:r>
            <a:r>
              <a:rPr lang="en-US" altLang="ko-KR" b="1" dirty="0"/>
              <a:t>): the sum of the distances that each tile if from “home”</a:t>
            </a:r>
          </a:p>
          <a:p>
            <a:pPr lvl="1"/>
            <a:endParaRPr lang="en-US" altLang="ko-KR" b="1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B1E1F755-92E9-43B6-AF94-0BF265E17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39937"/>
              </p:ext>
            </p:extLst>
          </p:nvPr>
        </p:nvGraphicFramePr>
        <p:xfrm>
          <a:off x="3511038" y="4745163"/>
          <a:ext cx="3448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1726920" imgH="241200" progId="Equation.3">
                  <p:embed/>
                </p:oleObj>
              </mc:Choice>
              <mc:Fallback>
                <p:oleObj name="Equation" r:id="rId3" imgW="1726920" imgH="241200" progId="Equation.3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0E5C2108-67A3-4C8C-B23F-C2DFAD72E5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038" y="4745163"/>
                        <a:ext cx="34480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3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2CEE0-C1FE-42BA-B44C-8318DC32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Learning Heuristic Functions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4C43A7-4A3F-4D33-951F-8CD38C0A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A39C24-C6B8-4DAF-A5F1-1C0BF1F5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3BA1F-5CA9-408D-85EC-8C737B24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601132-AB06-404A-BA2B-F15A29F193FD}"/>
              </a:ext>
            </a:extLst>
          </p:cNvPr>
          <p:cNvSpPr txBox="1">
            <a:spLocks noChangeArrowheads="1"/>
          </p:cNvSpPr>
          <p:nvPr/>
        </p:nvSpPr>
        <p:spPr>
          <a:xfrm>
            <a:off x="1632000" y="1578393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Learning the weights</a:t>
            </a:r>
          </a:p>
          <a:p>
            <a:pPr lvl="2"/>
            <a:r>
              <a:rPr lang="en-US" altLang="zh-CN" b="1" dirty="0"/>
              <a:t>Minimizing the sum of the squared errors between the    training samples and the </a:t>
            </a:r>
            <a:r>
              <a:rPr lang="en-US" altLang="zh-CN" b="1" i="1" dirty="0"/>
              <a:t>h’</a:t>
            </a:r>
            <a:r>
              <a:rPr lang="en-US" altLang="zh-CN" b="1" dirty="0"/>
              <a:t> function given by the            weighted combination.</a:t>
            </a:r>
          </a:p>
          <a:p>
            <a:pPr lvl="2"/>
            <a:r>
              <a:rPr lang="en-US" altLang="zh-CN" b="1" dirty="0"/>
              <a:t>Node expansion</a:t>
            </a:r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3"/>
            <a:r>
              <a:rPr lang="en-US" altLang="zh-CN" sz="2000" b="1" dirty="0"/>
              <a:t>Temporal difference learning [Sutton 1988]: the weight          adjustment depends only on two temporally adjacent values of a function.</a:t>
            </a:r>
          </a:p>
        </p:txBody>
      </p:sp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43988E3-8AB0-42AC-B02A-E464A9C1C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447981"/>
              </p:ext>
            </p:extLst>
          </p:nvPr>
        </p:nvGraphicFramePr>
        <p:xfrm>
          <a:off x="3038747" y="3213000"/>
          <a:ext cx="579120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3" imgW="3085920" imgH="761760" progId="Equation.3">
                  <p:embed/>
                </p:oleObj>
              </mc:Choice>
              <mc:Fallback>
                <p:oleObj name="Equation" r:id="rId3" imgW="3085920" imgH="761760" progId="Equation.3">
                  <p:embed/>
                  <p:pic>
                    <p:nvPicPr>
                      <p:cNvPr id="24589" name="Object 13">
                        <a:extLst>
                          <a:ext uri="{FF2B5EF4-FFF2-40B4-BE49-F238E27FC236}">
                            <a16:creationId xmlns:a16="http://schemas.microsoft.com/office/drawing/2014/main" id="{0AD7730E-23BB-4477-B888-07DBAB88A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747" y="3213000"/>
                        <a:ext cx="5791200" cy="143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01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649EE-C98C-43A8-AAD8-67282AF3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75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Rewards Instead of Goals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AF3353-F5E3-4567-8422-3F208499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C59425-CB5F-49B3-AC73-62C4AC70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6023D-A6C9-4181-80B0-0C7BFF23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7AF6FF3-A967-4BE6-BBCE-487AEF22B881}"/>
              </a:ext>
            </a:extLst>
          </p:cNvPr>
          <p:cNvSpPr txBox="1">
            <a:spLocks noChangeArrowheads="1"/>
          </p:cNvSpPr>
          <p:nvPr/>
        </p:nvSpPr>
        <p:spPr>
          <a:xfrm>
            <a:off x="1704000" y="1341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State-space search</a:t>
            </a:r>
          </a:p>
          <a:p>
            <a:pPr lvl="1"/>
            <a:r>
              <a:rPr lang="en-US" altLang="ko-KR" b="1"/>
              <a:t>More theoretical condition</a:t>
            </a:r>
            <a:endParaRPr lang="en-US" altLang="zh-CN" b="1"/>
          </a:p>
          <a:p>
            <a:pPr lvl="1"/>
            <a:r>
              <a:rPr lang="en-US" altLang="zh-CN" b="1"/>
              <a:t>It is assumed that the agent had a single, short-term task that could be described by a goal condition.</a:t>
            </a:r>
          </a:p>
          <a:p>
            <a:r>
              <a:rPr lang="en-US" altLang="zh-CN" b="1"/>
              <a:t>Practical problem</a:t>
            </a:r>
          </a:p>
          <a:p>
            <a:pPr lvl="1"/>
            <a:r>
              <a:rPr lang="en-US" altLang="ko-KR" b="1"/>
              <a:t>The task cannot be so simply stated.</a:t>
            </a:r>
          </a:p>
          <a:p>
            <a:pPr lvl="1"/>
            <a:r>
              <a:rPr lang="en-US" altLang="ko-KR" b="1"/>
              <a:t>The user expresses his or her satisfaction and dissatisfaction with task performance by giving the agent positive and negative </a:t>
            </a:r>
            <a:r>
              <a:rPr lang="en-US" altLang="ko-KR" b="1" i="1"/>
              <a:t>rewards</a:t>
            </a:r>
            <a:r>
              <a:rPr lang="en-US" altLang="ko-KR" b="1"/>
              <a:t>.</a:t>
            </a:r>
          </a:p>
          <a:p>
            <a:pPr lvl="2"/>
            <a:r>
              <a:rPr lang="en-US" altLang="ko-KR" b="1"/>
              <a:t>The task for the agent can be formalized </a:t>
            </a:r>
            <a:r>
              <a:rPr lang="en-US" altLang="ko-KR" b="1" i="1"/>
              <a:t>to maximize the amount of reward it receives</a:t>
            </a:r>
            <a:r>
              <a:rPr lang="en-US" altLang="ko-KR" b="1"/>
              <a:t>.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5120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308A2-F8A5-48A6-879E-F934036F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03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Rewards Instead of Goals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4058E9-0F18-4E6C-A7E1-050B25A5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4D11E1-21E7-44EB-B4F4-7D1024DF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9B0FC3-D64C-4CFF-B153-7552BC7B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4CFB3C-97BF-494D-A9F1-51B6D8BCB805}"/>
              </a:ext>
            </a:extLst>
          </p:cNvPr>
          <p:cNvSpPr txBox="1">
            <a:spLocks noChangeArrowheads="1"/>
          </p:cNvSpPr>
          <p:nvPr/>
        </p:nvSpPr>
        <p:spPr>
          <a:xfrm>
            <a:off x="1987750" y="1701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Seeking an action policy that maximizes reward</a:t>
            </a:r>
          </a:p>
          <a:p>
            <a:pPr lvl="1"/>
            <a:r>
              <a:rPr lang="en-US" altLang="ko-KR" b="1"/>
              <a:t>Policy Improvement by Its Iteration</a:t>
            </a:r>
          </a:p>
          <a:p>
            <a:pPr lvl="2"/>
            <a:r>
              <a:rPr lang="en-US" altLang="ko-KR" b="1" i="1">
                <a:sym typeface="Symbol" panose="05050102010706020507" pitchFamily="18" charset="2"/>
              </a:rPr>
              <a:t></a:t>
            </a:r>
            <a:r>
              <a:rPr lang="en-US" altLang="ko-KR" b="1">
                <a:sym typeface="Symbol" panose="05050102010706020507" pitchFamily="18" charset="2"/>
              </a:rPr>
              <a:t>: policy function on nodes whose value is the action prescribed by that policy at that node.</a:t>
            </a:r>
          </a:p>
          <a:p>
            <a:pPr lvl="2"/>
            <a:r>
              <a:rPr lang="en-US" altLang="ko-KR" b="1" i="1">
                <a:sym typeface="Symbol" panose="05050102010706020507" pitchFamily="18" charset="2"/>
              </a:rPr>
              <a:t>r</a:t>
            </a:r>
            <a:r>
              <a:rPr lang="en-US" altLang="ko-KR" b="1">
                <a:sym typeface="Symbol" panose="05050102010706020507" pitchFamily="18" charset="2"/>
              </a:rPr>
              <a:t>(</a:t>
            </a:r>
            <a:r>
              <a:rPr lang="en-US" altLang="ko-KR" b="1" i="1">
                <a:sym typeface="Symbol" panose="05050102010706020507" pitchFamily="18" charset="2"/>
              </a:rPr>
              <a:t>n</a:t>
            </a:r>
            <a:r>
              <a:rPr lang="en-US" altLang="ko-KR" b="1" i="1" baseline="-25000">
                <a:sym typeface="Symbol" panose="05050102010706020507" pitchFamily="18" charset="2"/>
              </a:rPr>
              <a:t>i</a:t>
            </a:r>
            <a:r>
              <a:rPr lang="en-US" altLang="ko-KR" b="1">
                <a:sym typeface="Symbol" panose="05050102010706020507" pitchFamily="18" charset="2"/>
              </a:rPr>
              <a:t>, </a:t>
            </a:r>
            <a:r>
              <a:rPr lang="en-US" altLang="ko-KR" b="1" i="1">
                <a:sym typeface="Symbol" panose="05050102010706020507" pitchFamily="18" charset="2"/>
              </a:rPr>
              <a:t>a</a:t>
            </a:r>
            <a:r>
              <a:rPr lang="en-US" altLang="ko-KR" b="1">
                <a:sym typeface="Symbol" panose="05050102010706020507" pitchFamily="18" charset="2"/>
              </a:rPr>
              <a:t>): the reward received by the agent when it takes an action </a:t>
            </a:r>
            <a:r>
              <a:rPr lang="en-US" altLang="ko-KR" b="1" i="1">
                <a:sym typeface="Symbol" panose="05050102010706020507" pitchFamily="18" charset="2"/>
              </a:rPr>
              <a:t>a </a:t>
            </a:r>
            <a:r>
              <a:rPr lang="en-US" altLang="ko-KR" b="1">
                <a:sym typeface="Symbol" panose="05050102010706020507" pitchFamily="18" charset="2"/>
              </a:rPr>
              <a:t>at </a:t>
            </a:r>
            <a:r>
              <a:rPr lang="en-US" altLang="ko-KR" b="1" i="1">
                <a:sym typeface="Symbol" panose="05050102010706020507" pitchFamily="18" charset="2"/>
              </a:rPr>
              <a:t>n</a:t>
            </a:r>
            <a:r>
              <a:rPr lang="en-US" altLang="ko-KR" b="1" i="1" baseline="-25000">
                <a:sym typeface="Symbol" panose="05050102010706020507" pitchFamily="18" charset="2"/>
              </a:rPr>
              <a:t>i</a:t>
            </a:r>
            <a:r>
              <a:rPr lang="en-US" altLang="ko-KR" b="1">
                <a:sym typeface="Symbol" panose="05050102010706020507" pitchFamily="18" charset="2"/>
              </a:rPr>
              <a:t>.</a:t>
            </a:r>
          </a:p>
          <a:p>
            <a:pPr lvl="2"/>
            <a:r>
              <a:rPr lang="en-US" altLang="ko-KR" b="1" i="1">
                <a:sym typeface="Symbol" panose="05050102010706020507" pitchFamily="18" charset="2"/>
              </a:rPr>
              <a:t>(n</a:t>
            </a:r>
            <a:r>
              <a:rPr lang="en-US" altLang="ko-KR" b="1" i="1" baseline="-25000">
                <a:sym typeface="Symbol" panose="05050102010706020507" pitchFamily="18" charset="2"/>
              </a:rPr>
              <a:t>j</a:t>
            </a:r>
            <a:r>
              <a:rPr lang="en-US" altLang="ko-KR" b="1" i="1">
                <a:sym typeface="Symbol" panose="05050102010706020507" pitchFamily="18" charset="2"/>
              </a:rPr>
              <a:t>)</a:t>
            </a:r>
            <a:r>
              <a:rPr lang="en-US" altLang="ko-KR" b="1">
                <a:sym typeface="Symbol" panose="05050102010706020507" pitchFamily="18" charset="2"/>
              </a:rPr>
              <a:t>: the value of any special reward given for reaching node </a:t>
            </a:r>
            <a:r>
              <a:rPr lang="en-US" altLang="ko-KR" b="1" i="1">
                <a:sym typeface="Symbol" panose="05050102010706020507" pitchFamily="18" charset="2"/>
              </a:rPr>
              <a:t>n</a:t>
            </a:r>
            <a:r>
              <a:rPr lang="en-US" altLang="ko-KR" b="1" i="1" baseline="-25000">
                <a:sym typeface="Symbol" panose="05050102010706020507" pitchFamily="18" charset="2"/>
              </a:rPr>
              <a:t>j</a:t>
            </a:r>
            <a:r>
              <a:rPr lang="en-US" altLang="ko-KR" b="1">
                <a:sym typeface="Symbol" panose="05050102010706020507" pitchFamily="18" charset="2"/>
              </a:rPr>
              <a:t>.</a:t>
            </a:r>
            <a:endParaRPr lang="en-US" altLang="ko-KR" b="1"/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3210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72347" y="-22624"/>
            <a:ext cx="7919654" cy="688062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2115353"/>
            <a:ext cx="5230390" cy="523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r="26873"/>
          <a:stretch/>
        </p:blipFill>
        <p:spPr>
          <a:xfrm>
            <a:off x="-24000" y="-22623"/>
            <a:ext cx="4545409" cy="68806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17" y="-663778"/>
            <a:ext cx="2203682" cy="6340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00" y="376190"/>
            <a:ext cx="2204181" cy="520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8891" y="-29746"/>
            <a:ext cx="45719" cy="6887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3107127" y="-171000"/>
            <a:ext cx="1097834" cy="7164624"/>
          </a:xfrm>
          <a:prstGeom prst="rect">
            <a:avLst/>
          </a:prstGeom>
          <a:solidFill>
            <a:schemeClr val="accent1">
              <a:alpha val="57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-20798" y="-33969"/>
            <a:ext cx="4542207" cy="6890562"/>
            <a:chOff x="-10564" y="-32562"/>
            <a:chExt cx="5729564" cy="6890562"/>
          </a:xfrm>
        </p:grpSpPr>
        <p:sp>
          <p:nvSpPr>
            <p:cNvPr id="44" name="矩形 43"/>
            <p:cNvSpPr/>
            <p:nvPr/>
          </p:nvSpPr>
          <p:spPr>
            <a:xfrm>
              <a:off x="-10564" y="-29747"/>
              <a:ext cx="5729564" cy="688774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696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560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2424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288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152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016000" y="-32562"/>
              <a:ext cx="0" cy="68877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 rot="16200000">
            <a:off x="2162238" y="1979064"/>
            <a:ext cx="861774" cy="26096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b="1" dirty="0"/>
              <a:t>Contents</a:t>
            </a:r>
            <a:endParaRPr lang="zh-CN" altLang="en-US" sz="44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88D4E25-3B13-47DA-A5C6-84A2F9E36CA2}"/>
              </a:ext>
            </a:extLst>
          </p:cNvPr>
          <p:cNvSpPr txBox="1">
            <a:spLocks noChangeArrowheads="1"/>
          </p:cNvSpPr>
          <p:nvPr/>
        </p:nvSpPr>
        <p:spPr>
          <a:xfrm>
            <a:off x="4649044" y="2108231"/>
            <a:ext cx="7549455" cy="2950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altLang="ko-KR" sz="3200" b="1" dirty="0"/>
              <a:t>The Sense/Plan/Act Cycle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3200" b="1" dirty="0"/>
              <a:t>Approximate Search(</a:t>
            </a:r>
            <a:r>
              <a:rPr lang="zh-CN" altLang="en-US" sz="3200" b="1" dirty="0">
                <a:ea typeface="宋体" panose="02010600030101010101" pitchFamily="2" charset="-122"/>
              </a:rPr>
              <a:t>逼近搜索</a:t>
            </a:r>
            <a:r>
              <a:rPr lang="en-US" altLang="ko-KR" sz="3200" b="1" dirty="0"/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3200" b="1" dirty="0"/>
              <a:t>Learning Heuristic Functions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3200" b="1" dirty="0"/>
              <a:t>Rewards Instead of Goals</a:t>
            </a:r>
            <a:r>
              <a:rPr lang="en-US" altLang="zh-CN" sz="3200" b="1" dirty="0">
                <a:ea typeface="宋体" panose="02010600030101010101" pitchFamily="2" charset="-122"/>
              </a:rPr>
              <a:t>（</a:t>
            </a:r>
            <a:r>
              <a:rPr lang="zh-CN" altLang="en-US" sz="3200" b="1" dirty="0">
                <a:ea typeface="宋体" panose="02010600030101010101" pitchFamily="2" charset="-122"/>
              </a:rPr>
              <a:t>奖赏代替目标）</a:t>
            </a:r>
            <a:endParaRPr lang="ko-KR" altLang="en-US" sz="3200" b="1" dirty="0">
              <a:ea typeface="宋体" panose="02010600030101010101" pitchFamily="2" charset="-12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66999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3BE593-F1BC-47C5-9194-65C952CA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FE78C1-BEE2-40A9-9E4A-ABEBDA9F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ACF778-C95C-415A-9B42-0EFB868D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DF856265-6E2C-46F0-8D60-0612B3B5D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52596"/>
              </p:ext>
            </p:extLst>
          </p:nvPr>
        </p:nvGraphicFramePr>
        <p:xfrm>
          <a:off x="3287713" y="44450"/>
          <a:ext cx="4392287" cy="1732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수식" r:id="rId3" imgW="2057400" imgH="812520" progId="Equation.3">
                  <p:embed/>
                </p:oleObj>
              </mc:Choice>
              <mc:Fallback>
                <p:oleObj name="수식" r:id="rId3" imgW="2057400" imgH="812520" progId="Equation.3">
                  <p:embed/>
                  <p:pic>
                    <p:nvPicPr>
                      <p:cNvPr id="28674" name="Object 2">
                        <a:extLst>
                          <a:ext uri="{FF2B5EF4-FFF2-40B4-BE49-F238E27FC236}">
                            <a16:creationId xmlns:a16="http://schemas.microsoft.com/office/drawing/2014/main" id="{02320836-31E6-4DA0-A19F-2D5C525BAB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44450"/>
                        <a:ext cx="4392287" cy="1732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ECB69342-FABD-4933-B774-5C9FBFF7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0" y="1629000"/>
            <a:ext cx="11928000" cy="463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¨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ebdings" panose="05030102010509060703" pitchFamily="18" charset="2"/>
              <a:buChar char="&lt;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vl="1" latinLnBrk="0"/>
            <a:r>
              <a:rPr lang="en-US" altLang="ko-KR" dirty="0"/>
              <a:t>Value iteration</a:t>
            </a:r>
          </a:p>
          <a:p>
            <a:pPr lvl="2" latinLnBrk="0"/>
            <a:r>
              <a:rPr lang="en-US" altLang="ko-KR" dirty="0"/>
              <a:t>[</a:t>
            </a:r>
            <a:r>
              <a:rPr lang="en-US" altLang="ko-KR" dirty="0" err="1"/>
              <a:t>Barto</a:t>
            </a:r>
            <a:r>
              <a:rPr lang="en-US" altLang="ko-KR" dirty="0"/>
              <a:t>, </a:t>
            </a:r>
            <a:r>
              <a:rPr lang="en-US" altLang="ko-KR" dirty="0" err="1"/>
              <a:t>Bradtke</a:t>
            </a:r>
            <a:r>
              <a:rPr lang="en-US" altLang="ko-KR" dirty="0"/>
              <a:t>, and Singh, 1995]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Delayed-reinforcement learning</a:t>
            </a:r>
          </a:p>
          <a:p>
            <a:pPr lvl="2" latinLnBrk="0"/>
            <a:r>
              <a:rPr lang="en-US" altLang="ko-KR" dirty="0"/>
              <a:t>learning action policies in settings in which rewards depend on a sequence of earlier actions</a:t>
            </a:r>
          </a:p>
          <a:p>
            <a:pPr lvl="2" latinLnBrk="0"/>
            <a:r>
              <a:rPr lang="en-US" altLang="ko-KR" dirty="0"/>
              <a:t>temporal credit assignment</a:t>
            </a:r>
          </a:p>
          <a:p>
            <a:pPr lvl="3" latinLnBrk="0"/>
            <a:r>
              <a:rPr lang="en-US" altLang="ko-KR" sz="1800" dirty="0"/>
              <a:t>credit those state-action pairs most responsible for the reward</a:t>
            </a:r>
          </a:p>
          <a:p>
            <a:pPr lvl="2" latinLnBrk="0"/>
            <a:r>
              <a:rPr lang="en-US" altLang="ko-KR" dirty="0"/>
              <a:t>structural credit assignment </a:t>
            </a:r>
          </a:p>
          <a:p>
            <a:pPr lvl="3" latinLnBrk="0"/>
            <a:r>
              <a:rPr lang="en-US" altLang="ko-KR" sz="1800" dirty="0"/>
              <a:t>in state space too large for us to store the entire graph, we must aggregate states with similar </a:t>
            </a:r>
            <a:r>
              <a:rPr lang="en-US" altLang="ko-KR" sz="1800" i="1" dirty="0"/>
              <a:t>V’ </a:t>
            </a:r>
            <a:r>
              <a:rPr lang="en-US" altLang="ko-KR" sz="1800" dirty="0"/>
              <a:t>values.</a:t>
            </a:r>
          </a:p>
          <a:p>
            <a:pPr lvl="2" latinLnBrk="0"/>
            <a:r>
              <a:rPr lang="en-US" altLang="ko-KR" dirty="0"/>
              <a:t>[</a:t>
            </a:r>
            <a:r>
              <a:rPr lang="en-US" altLang="ko-KR" dirty="0" err="1"/>
              <a:t>Kaelbling</a:t>
            </a:r>
            <a:r>
              <a:rPr lang="en-US" altLang="ko-KR" dirty="0"/>
              <a:t>, Littman, and Moore, 1996]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A29B0012-E3AE-4C95-95A4-C152831114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652089"/>
              </p:ext>
            </p:extLst>
          </p:nvPr>
        </p:nvGraphicFramePr>
        <p:xfrm>
          <a:off x="2935055" y="2795588"/>
          <a:ext cx="46386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수식" r:id="rId5" imgW="2311200" imgH="317160" progId="Equation.3">
                  <p:embed/>
                </p:oleObj>
              </mc:Choice>
              <mc:Fallback>
                <p:oleObj name="수식" r:id="rId5" imgW="2311200" imgH="317160" progId="Equation.3">
                  <p:embed/>
                  <p:pic>
                    <p:nvPicPr>
                      <p:cNvPr id="26626" name="Object 2">
                        <a:extLst>
                          <a:ext uri="{FF2B5EF4-FFF2-40B4-BE49-F238E27FC236}">
                            <a16:creationId xmlns:a16="http://schemas.microsoft.com/office/drawing/2014/main" id="{5BBFCE71-E9CB-41D2-8645-2050F0880B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055" y="2795588"/>
                        <a:ext cx="463867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11D56F46-CB19-4C7F-86C3-81CD4D897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60571"/>
              </p:ext>
            </p:extLst>
          </p:nvPr>
        </p:nvGraphicFramePr>
        <p:xfrm>
          <a:off x="2965450" y="3470275"/>
          <a:ext cx="5232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수식" r:id="rId7" imgW="2603160" imgH="266400" progId="Equation.3">
                  <p:embed/>
                </p:oleObj>
              </mc:Choice>
              <mc:Fallback>
                <p:oleObj name="수식" r:id="rId7" imgW="2603160" imgH="266400" progId="Equation.3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211E4EE8-9594-4D1F-84C0-DA26DF5E0A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3470275"/>
                        <a:ext cx="52324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8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DBC33-475A-429C-A429-7045470D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0AB20B-5D26-4D54-9308-84ED6647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C8F4CC-7E5B-4744-87D5-DDBF9EF45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20CF72-9CAF-4098-96B1-2232D42C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0171D7D-CDFF-4B7E-9FFE-91281BCAF11B}"/>
              </a:ext>
            </a:extLst>
          </p:cNvPr>
          <p:cNvSpPr txBox="1">
            <a:spLocks noChangeArrowheads="1"/>
          </p:cNvSpPr>
          <p:nvPr/>
        </p:nvSpPr>
        <p:spPr>
          <a:xfrm>
            <a:off x="1920000" y="1413000"/>
            <a:ext cx="7772400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                        Discussion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Interleaved planning</a:t>
            </a:r>
            <a:endParaRPr lang="fi-FI" altLang="zh-CN" sz="2400" dirty="0"/>
          </a:p>
          <a:p>
            <a:pPr lvl="1">
              <a:lnSpc>
                <a:spcPct val="80000"/>
              </a:lnSpc>
            </a:pPr>
            <a:r>
              <a:rPr lang="fi-FI" altLang="zh-CN" sz="2000" dirty="0"/>
              <a:t>actions work as modeled most of the time</a:t>
            </a:r>
          </a:p>
          <a:p>
            <a:pPr>
              <a:lnSpc>
                <a:spcPct val="80000"/>
              </a:lnSpc>
            </a:pPr>
            <a:r>
              <a:rPr lang="fi-FI" altLang="zh-CN" sz="2400" dirty="0"/>
              <a:t>I</a:t>
            </a:r>
            <a:r>
              <a:rPr lang="en-US" altLang="zh-CN" sz="2400" dirty="0" err="1">
                <a:ea typeface="宋体" panose="02010600030101010101" pitchFamily="2" charset="-122"/>
              </a:rPr>
              <a:t>mproviation</a:t>
            </a:r>
            <a:endParaRPr lang="fi-FI" altLang="zh-CN" sz="2400" dirty="0"/>
          </a:p>
          <a:p>
            <a:pPr lvl="1">
              <a:lnSpc>
                <a:spcPct val="80000"/>
              </a:lnSpc>
            </a:pPr>
            <a:r>
              <a:rPr lang="fi-FI" altLang="zh-CN" sz="2000" dirty="0"/>
              <a:t>actions work </a:t>
            </a:r>
            <a:r>
              <a:rPr lang="fi-FI" altLang="zh-CN" sz="2000" i="1" dirty="0"/>
              <a:t>not</a:t>
            </a:r>
            <a:r>
              <a:rPr lang="fi-FI" altLang="zh-CN" sz="2000" dirty="0"/>
              <a:t> as modeled most of the time</a:t>
            </a:r>
          </a:p>
          <a:p>
            <a:pPr lvl="1">
              <a:lnSpc>
                <a:spcPct val="80000"/>
              </a:lnSpc>
            </a:pPr>
            <a:r>
              <a:rPr lang="fi-FI" altLang="zh-CN" sz="2000" dirty="0"/>
              <a:t>bad agent design?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L.H.S.: Where to put the horizon?</a:t>
            </a:r>
          </a:p>
          <a:p>
            <a:pPr lvl="1">
              <a:lnSpc>
                <a:spcPct val="80000"/>
              </a:lnSpc>
            </a:pPr>
            <a:r>
              <a:rPr lang="fi-FI" altLang="zh-CN" sz="2000" dirty="0"/>
              <a:t>depends on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value of the action already found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value of (the result obtained by) additional computation (which we don</a:t>
            </a:r>
            <a:r>
              <a:rPr lang="en-US" altLang="zh-CN" sz="1800" dirty="0">
                <a:latin typeface="Verdana" panose="020B0604030504040204" pitchFamily="34" charset="0"/>
                <a:ea typeface="宋体" panose="02010600030101010101" pitchFamily="2" charset="-122"/>
              </a:rPr>
              <a:t>’</a:t>
            </a:r>
            <a:r>
              <a:rPr lang="en-US" altLang="zh-CN" sz="1800" dirty="0">
                <a:ea typeface="宋体" panose="02010600030101010101" pitchFamily="2" charset="-122"/>
              </a:rPr>
              <a:t>t know)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cost of delay in acting</a:t>
            </a:r>
          </a:p>
          <a:p>
            <a:pPr lvl="1">
              <a:lnSpc>
                <a:spcPct val="80000"/>
              </a:lnSpc>
            </a:pPr>
            <a:r>
              <a:rPr lang="fi-FI" altLang="zh-CN" sz="2000" dirty="0"/>
              <a:t>decision is an instance of </a:t>
            </a:r>
            <a:r>
              <a:rPr lang="fi-FI" altLang="zh-CN" sz="2000" i="1" dirty="0"/>
              <a:t>metalevel computation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appraising the relative values of more computation &amp; immediate action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667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5BB1BE-D439-4061-82FF-972FE929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1A9346-7E04-4B98-8FE9-3A05D4A8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586705-FB51-42AF-ACD8-4D7BA329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63B703-BD80-4E85-A013-49373EAEF4BE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413000"/>
            <a:ext cx="8001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</a:rPr>
              <a:t>How to use our search methods in realistic settings?</a:t>
            </a:r>
          </a:p>
          <a:p>
            <a:pPr lvl="1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</a:rPr>
              <a:t>assumptions we made are often not met</a:t>
            </a:r>
          </a:p>
          <a:p>
            <a:pPr lvl="2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  <a:sym typeface="Wingdings" panose="05000000000000000000" pitchFamily="2" charset="2"/>
              </a:rPr>
              <a:t> need </a:t>
            </a:r>
            <a:r>
              <a:rPr lang="en-US" altLang="zh-CN" sz="2500" dirty="0">
                <a:ea typeface="宋体" panose="02010600030101010101" pitchFamily="2" charset="-122"/>
              </a:rPr>
              <a:t>agent architectures tolerating violations to our assumptions</a:t>
            </a:r>
          </a:p>
          <a:p>
            <a:pPr lvl="1">
              <a:lnSpc>
                <a:spcPct val="80000"/>
              </a:lnSpc>
            </a:pPr>
            <a:r>
              <a:rPr lang="fi-FI" altLang="zh-CN" sz="2500" dirty="0"/>
              <a:t>search spaces are too large</a:t>
            </a:r>
            <a:endParaRPr lang="en-US" altLang="zh-CN" sz="2500" dirty="0">
              <a:ea typeface="宋体" panose="02010600030101010101" pitchFamily="2" charset="-122"/>
            </a:endParaRPr>
          </a:p>
          <a:p>
            <a:pPr lvl="2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  <a:sym typeface="Wingdings" panose="05000000000000000000" pitchFamily="2" charset="2"/>
              </a:rPr>
              <a:t> need </a:t>
            </a:r>
            <a:r>
              <a:rPr lang="en-US" altLang="zh-CN" sz="2500" dirty="0">
                <a:ea typeface="宋体" panose="02010600030101010101" pitchFamily="2" charset="-122"/>
              </a:rPr>
              <a:t>modifications of search methods to address time &amp; space limitations</a:t>
            </a:r>
          </a:p>
          <a:p>
            <a:pPr lvl="1">
              <a:lnSpc>
                <a:spcPct val="80000"/>
              </a:lnSpc>
            </a:pPr>
            <a:r>
              <a:rPr lang="fi-FI" altLang="zh-CN" sz="2500" dirty="0"/>
              <a:t>we do not know the correct ’h-functions’</a:t>
            </a:r>
            <a:endParaRPr lang="en-US" altLang="zh-CN" sz="2500" dirty="0">
              <a:ea typeface="宋体" panose="02010600030101010101" pitchFamily="2" charset="-122"/>
            </a:endParaRPr>
          </a:p>
          <a:p>
            <a:pPr lvl="2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2500" dirty="0">
                <a:ea typeface="宋体" panose="02010600030101010101" pitchFamily="2" charset="-122"/>
              </a:rPr>
              <a:t>learning of heuristic functions </a:t>
            </a:r>
          </a:p>
          <a:p>
            <a:pPr lvl="1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</a:rPr>
              <a:t>we do no know the effects of our actions</a:t>
            </a:r>
          </a:p>
          <a:p>
            <a:pPr lvl="2">
              <a:lnSpc>
                <a:spcPct val="80000"/>
              </a:lnSpc>
            </a:pPr>
            <a:r>
              <a:rPr lang="en-US" altLang="zh-CN" sz="2500" dirty="0">
                <a:ea typeface="宋体" panose="02010600030101010101" pitchFamily="2" charset="-122"/>
                <a:sym typeface="Wingdings" panose="05000000000000000000" pitchFamily="2" charset="2"/>
              </a:rPr>
              <a:t> learning of</a:t>
            </a:r>
            <a:r>
              <a:rPr lang="en-US" altLang="zh-CN" sz="2500" dirty="0">
                <a:ea typeface="宋体" panose="02010600030101010101" pitchFamily="2" charset="-122"/>
              </a:rPr>
              <a:t> action models</a:t>
            </a:r>
          </a:p>
          <a:p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39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706DC-B8C3-4C13-AB9F-E28666C1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2974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The Sense/Plan/Act Cycle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E046DF-DB88-4B1D-BFA1-BF90DEEF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567A75-1DB5-43E1-B2BC-BA0FAF8F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FB3B18-BD09-4814-9876-C9AAF39C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3360F0-7516-49D4-9E78-07D7105260CB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554626"/>
            <a:ext cx="9288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b="1" dirty="0"/>
              <a:t>     Pitfalls on idealized assumptions in Chap. 7</a:t>
            </a:r>
          </a:p>
          <a:p>
            <a:pPr lvl="1"/>
            <a:r>
              <a:rPr lang="en-US" altLang="ko-KR" b="1" dirty="0"/>
              <a:t>Perceptual processes might not always provide the necessary information about the state of the environment</a:t>
            </a:r>
          </a:p>
          <a:p>
            <a:pPr lvl="2"/>
            <a:r>
              <a:rPr lang="en-US" altLang="ko-KR" b="1" dirty="0"/>
              <a:t>e.g.) perceptual aliasing</a:t>
            </a:r>
          </a:p>
          <a:p>
            <a:pPr lvl="1"/>
            <a:r>
              <a:rPr lang="en-US" altLang="ko-KR" b="1" dirty="0"/>
              <a:t>Actions might not always have their modeled effects</a:t>
            </a:r>
          </a:p>
          <a:p>
            <a:pPr lvl="1"/>
            <a:r>
              <a:rPr lang="en-US" altLang="ko-KR" b="1" dirty="0"/>
              <a:t>There may be other physical processes in the world or other agents</a:t>
            </a:r>
          </a:p>
          <a:p>
            <a:pPr lvl="1"/>
            <a:r>
              <a:rPr lang="en-US" altLang="ko-KR" b="1" dirty="0"/>
              <a:t>The existence of external effects causes another problem</a:t>
            </a:r>
          </a:p>
        </p:txBody>
      </p:sp>
    </p:spTree>
    <p:extLst>
      <p:ext uri="{BB962C8B-B14F-4D97-AF65-F5344CB8AC3E}">
        <p14:creationId xmlns:p14="http://schemas.microsoft.com/office/powerpoint/2010/main" val="102003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1800A-FEC0-431F-B42F-556168ED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46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The Sense/Plan/Act Cycle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34775C-20C6-40CA-ABD1-2F5C3324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A44252-895E-440B-8A22-F416EC0C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F95FFE-EAAF-4673-8199-F9C647F1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580DE14-5F02-463C-B429-BCF66C3C7665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629000"/>
            <a:ext cx="993600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b="1" dirty="0"/>
              <a:t>The agent might be required to act before it can complete a search to a goal state</a:t>
            </a:r>
          </a:p>
          <a:p>
            <a:pPr lvl="1"/>
            <a:r>
              <a:rPr lang="en-US" altLang="ko-KR" b="1" dirty="0"/>
              <a:t>Even if the agent had sufficient time, its computational memory resources might not permit search to a goal state.</a:t>
            </a:r>
          </a:p>
          <a:p>
            <a:r>
              <a:rPr lang="en-US" altLang="ko-KR" b="1" dirty="0"/>
              <a:t>Approaches for above difficulties</a:t>
            </a:r>
          </a:p>
          <a:p>
            <a:pPr lvl="1"/>
            <a:r>
              <a:rPr lang="en-US" altLang="ko-KR" b="1" dirty="0"/>
              <a:t>probabilistic methods</a:t>
            </a:r>
          </a:p>
          <a:p>
            <a:pPr lvl="2"/>
            <a:r>
              <a:rPr lang="en-US" altLang="ko-KR" b="1" dirty="0"/>
              <a:t>MDP [</a:t>
            </a:r>
            <a:r>
              <a:rPr lang="en-US" altLang="ko-KR" b="1" dirty="0" err="1"/>
              <a:t>Puterman</a:t>
            </a:r>
            <a:r>
              <a:rPr lang="en-US" altLang="ko-KR" b="1" dirty="0"/>
              <a:t>, 1994], POMDP [Lovejoy, 1991]</a:t>
            </a:r>
          </a:p>
          <a:p>
            <a:pPr lvl="2"/>
            <a:r>
              <a:rPr lang="en-US" altLang="ko-KR" b="1" dirty="0"/>
              <a:t>sense/plan/act with environmental feedback</a:t>
            </a:r>
          </a:p>
          <a:p>
            <a:pPr lvl="1"/>
            <a:r>
              <a:rPr lang="en-US" altLang="ko-KR" b="1" dirty="0"/>
              <a:t>working around with various additional assumptions and approximations</a:t>
            </a:r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356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A93D0-E54B-455A-801D-A1DDE447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38C24B-0827-4312-8047-FA5725EA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331EC-C310-45BD-9AE0-D402D4EE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AE8D395-5994-4BA6-9A70-C6C606A99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725" y="5620724"/>
            <a:ext cx="102525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200" dirty="0"/>
              <a:t>Figure 10.1: An Architecture for a Sense/Plan/Act Agent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FC1BF-EB25-405A-9460-FB36D196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97" y="1125000"/>
            <a:ext cx="57912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54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94FEA-5F5D-4B45-9E2D-F8831BCB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95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Approximate Search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E75E79-2AAC-4798-82D5-265482BC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F92FEF-A2FB-4E70-A8BE-2C3EE4C8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C3AF3E-0C07-4835-A648-9636634C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1030DE-1AF7-42DB-9090-A41090FB6F90}"/>
              </a:ext>
            </a:extLst>
          </p:cNvPr>
          <p:cNvSpPr txBox="1">
            <a:spLocks noChangeArrowheads="1"/>
          </p:cNvSpPr>
          <p:nvPr/>
        </p:nvSpPr>
        <p:spPr>
          <a:xfrm>
            <a:off x="1848000" y="1413000"/>
            <a:ext cx="94320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sz="2400" b="1" dirty="0"/>
              <a:t>    Definition</a:t>
            </a:r>
          </a:p>
          <a:p>
            <a:pPr lvl="1"/>
            <a:r>
              <a:rPr lang="en-US" altLang="ko-KR" sz="2000" b="1" dirty="0"/>
              <a:t>Search process that address the problem of limited computational and/or time resources at the price of producing plans that </a:t>
            </a:r>
            <a:r>
              <a:rPr lang="en-US" altLang="ko-KR" sz="2000" b="1" i="1" dirty="0"/>
              <a:t>might be sub-optimal</a:t>
            </a:r>
            <a:r>
              <a:rPr lang="en-US" altLang="ko-KR" sz="2000" b="1" dirty="0"/>
              <a:t> or that </a:t>
            </a:r>
            <a:r>
              <a:rPr lang="en-US" altLang="ko-KR" sz="2000" b="1" i="1" dirty="0"/>
              <a:t>might not always reliably lead to a goal state</a:t>
            </a:r>
            <a:r>
              <a:rPr lang="en-US" altLang="ko-KR" sz="2000" b="1" dirty="0"/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dirty="0"/>
              <a:t>     Relaxing the requirement of producing optimal plans  reduces the computational cost of finding a plan.</a:t>
            </a:r>
          </a:p>
          <a:p>
            <a:pPr lvl="1"/>
            <a:r>
              <a:rPr lang="en-US" altLang="ko-KR" sz="2000" b="1" dirty="0"/>
              <a:t>Search for a complete path to a goal node without requiring that it be optimal.</a:t>
            </a:r>
          </a:p>
          <a:p>
            <a:pPr lvl="1"/>
            <a:r>
              <a:rPr lang="en-US" altLang="ko-KR" sz="2000" b="1" dirty="0"/>
              <a:t>Search for a partial path that does not take us all the way to a goal node</a:t>
            </a:r>
          </a:p>
          <a:p>
            <a:pPr lvl="1"/>
            <a:r>
              <a:rPr lang="en-US" altLang="ko-KR" sz="2000" b="1" dirty="0"/>
              <a:t>e.g.) A*-type search, anytime algorithm [Dean &amp; Boddy 1988, Horvitz 1997]</a:t>
            </a:r>
          </a:p>
        </p:txBody>
      </p:sp>
    </p:spTree>
    <p:extLst>
      <p:ext uri="{BB962C8B-B14F-4D97-AF65-F5344CB8AC3E}">
        <p14:creationId xmlns:p14="http://schemas.microsoft.com/office/powerpoint/2010/main" val="69267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A9F49-D4FD-4358-95B0-EAA4BBE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81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Approximate Search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3DE715-B9FE-4D14-8B32-99890B36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54314C-31C3-4830-9017-85775EB8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DB9C89-7D8C-4C3F-9028-2BE8E014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20FA50-001D-4E77-AC4A-C489A33CCD6A}"/>
              </a:ext>
            </a:extLst>
          </p:cNvPr>
          <p:cNvSpPr txBox="1">
            <a:spLocks noChangeArrowheads="1"/>
          </p:cNvSpPr>
          <p:nvPr/>
        </p:nvSpPr>
        <p:spPr>
          <a:xfrm>
            <a:off x="1848000" y="1773000"/>
            <a:ext cx="7772400" cy="350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Island-Driven Search</a:t>
            </a:r>
          </a:p>
          <a:p>
            <a:pPr lvl="1"/>
            <a:r>
              <a:rPr lang="en-US" altLang="ko-KR" b="1" dirty="0"/>
              <a:t>establish a sequence of “island nodes” in the search space through which it is suspected that good paths pass.</a:t>
            </a:r>
          </a:p>
          <a:p>
            <a:endParaRPr lang="en-US" altLang="ko-KR" b="1" dirty="0"/>
          </a:p>
          <a:p>
            <a:r>
              <a:rPr lang="en-US" altLang="ko-KR" b="1" dirty="0"/>
              <a:t>Hierarchical Search</a:t>
            </a:r>
          </a:p>
          <a:p>
            <a:pPr lvl="1"/>
            <a:r>
              <a:rPr lang="en-US" altLang="ko-KR" b="1" dirty="0"/>
              <a:t>much like island-driven search except that it do not have an explicit set of islands.</a:t>
            </a:r>
          </a:p>
        </p:txBody>
      </p:sp>
    </p:spTree>
    <p:extLst>
      <p:ext uri="{BB962C8B-B14F-4D97-AF65-F5344CB8AC3E}">
        <p14:creationId xmlns:p14="http://schemas.microsoft.com/office/powerpoint/2010/main" val="2512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DB34E-6FF6-4949-8749-6201E24D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66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Approximate Search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15BEBB-4DFE-4064-A589-A3F5A3A5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E52E3C-6D47-4CB4-B1F4-54D26AD2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78AE8D-9833-4D7D-883D-353B8B43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7EF0BB-5058-4A08-949A-A22120A45F76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485000"/>
            <a:ext cx="7772400" cy="434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Limited-Horizon Search</a:t>
            </a:r>
          </a:p>
          <a:p>
            <a:pPr lvl="1"/>
            <a:r>
              <a:rPr lang="en-US" altLang="zh-CN" b="1" dirty="0"/>
              <a:t>It may be useful to use the amount of time or computation available to find a path to a node thought to be on a good path to the goal even if </a:t>
            </a:r>
            <a:r>
              <a:rPr lang="en-US" altLang="ko-KR" b="1" dirty="0"/>
              <a:t>that node is not a goal node itself</a:t>
            </a:r>
          </a:p>
          <a:p>
            <a:pPr lvl="2"/>
            <a:r>
              <a:rPr lang="en-US" altLang="ko-KR" b="1" i="1" dirty="0"/>
              <a:t>n</a:t>
            </a:r>
            <a:r>
              <a:rPr lang="en-US" altLang="ko-KR" b="1" dirty="0"/>
              <a:t>*: a node having the smallest value of </a:t>
            </a:r>
            <a:r>
              <a:rPr lang="en-US" altLang="ko-KR" b="1" i="1" dirty="0"/>
              <a:t>f</a:t>
            </a:r>
            <a:r>
              <a:rPr lang="en-US" altLang="ko-KR" b="1" dirty="0"/>
              <a:t>’ among the nodes on the search frontier when search must be terminated.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r>
              <a:rPr lang="en-US" altLang="ko-KR" b="1" i="1" dirty="0">
                <a:sym typeface="Symbol" panose="05050102010706020507" pitchFamily="18" charset="2"/>
              </a:rPr>
              <a:t></a:t>
            </a:r>
            <a:r>
              <a:rPr lang="en-US" altLang="ko-KR" b="1" dirty="0">
                <a:sym typeface="Symbol" panose="05050102010706020507" pitchFamily="18" charset="2"/>
              </a:rPr>
              <a:t>(</a:t>
            </a:r>
            <a:r>
              <a:rPr lang="en-US" altLang="ko-KR" b="1" i="1" dirty="0">
                <a:sym typeface="Symbol" panose="05050102010706020507" pitchFamily="18" charset="2"/>
              </a:rPr>
              <a:t>n</a:t>
            </a:r>
            <a:r>
              <a:rPr lang="en-US" altLang="ko-KR" b="1" i="1" baseline="-25000" dirty="0">
                <a:sym typeface="Symbol" panose="05050102010706020507" pitchFamily="18" charset="2"/>
              </a:rPr>
              <a:t>0</a:t>
            </a:r>
            <a:r>
              <a:rPr lang="en-US" altLang="ko-KR" b="1" dirty="0">
                <a:sym typeface="Symbol" panose="05050102010706020507" pitchFamily="18" charset="2"/>
              </a:rPr>
              <a:t>, </a:t>
            </a:r>
            <a:r>
              <a:rPr lang="en-US" altLang="ko-KR" b="1" i="1" dirty="0">
                <a:sym typeface="Symbol" panose="05050102010706020507" pitchFamily="18" charset="2"/>
              </a:rPr>
              <a:t>a</a:t>
            </a:r>
            <a:r>
              <a:rPr lang="en-US" altLang="ko-KR" b="1" dirty="0">
                <a:sym typeface="Symbol" panose="05050102010706020507" pitchFamily="18" charset="2"/>
              </a:rPr>
              <a:t>): the description of the state the agent expects to reach by taking action </a:t>
            </a:r>
            <a:r>
              <a:rPr lang="en-US" altLang="ko-KR" b="1" i="1" dirty="0">
                <a:sym typeface="Symbol" panose="05050102010706020507" pitchFamily="18" charset="2"/>
              </a:rPr>
              <a:t>a </a:t>
            </a:r>
            <a:r>
              <a:rPr lang="en-US" altLang="ko-KR" b="1" dirty="0">
                <a:sym typeface="Symbol" panose="05050102010706020507" pitchFamily="18" charset="2"/>
              </a:rPr>
              <a:t>at node </a:t>
            </a:r>
            <a:r>
              <a:rPr lang="en-US" altLang="ko-KR" b="1" i="1" dirty="0">
                <a:sym typeface="Symbol" panose="05050102010706020507" pitchFamily="18" charset="2"/>
              </a:rPr>
              <a:t>n</a:t>
            </a:r>
            <a:r>
              <a:rPr lang="en-US" altLang="ko-KR" b="1" i="1" baseline="-25000" dirty="0">
                <a:sym typeface="Symbol" panose="05050102010706020507" pitchFamily="18" charset="2"/>
              </a:rPr>
              <a:t>0</a:t>
            </a:r>
            <a:r>
              <a:rPr lang="en-US" altLang="ko-KR" b="1" i="1" dirty="0">
                <a:sym typeface="Symbol" panose="05050102010706020507" pitchFamily="18" charset="2"/>
              </a:rPr>
              <a:t>.</a:t>
            </a:r>
            <a:endParaRPr lang="en-US" altLang="ko-KR" b="1" i="1" baseline="-25000" dirty="0">
              <a:sym typeface="Symbol" panose="05050102010706020507" pitchFamily="18" charset="2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E846BFB-A961-4A84-AB23-42DCDD089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926235"/>
              </p:ext>
            </p:extLst>
          </p:nvPr>
        </p:nvGraphicFramePr>
        <p:xfrm>
          <a:off x="4136975" y="3953563"/>
          <a:ext cx="23177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수식" r:id="rId3" imgW="1104840" imgH="330120" progId="Equation.3">
                  <p:embed/>
                </p:oleObj>
              </mc:Choice>
              <mc:Fallback>
                <p:oleObj name="수식" r:id="rId3" imgW="1104840" imgH="330120" progId="Equation.3">
                  <p:embed/>
                  <p:pic>
                    <p:nvPicPr>
                      <p:cNvPr id="21508" name="Object 4">
                        <a:extLst>
                          <a:ext uri="{FF2B5EF4-FFF2-40B4-BE49-F238E27FC236}">
                            <a16:creationId xmlns:a16="http://schemas.microsoft.com/office/drawing/2014/main" id="{8865CB3D-10CA-407D-BC49-1F621533EC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975" y="3953563"/>
                        <a:ext cx="23177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A9129E91-BAF2-4E62-BD6B-D7116CE7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45522"/>
              </p:ext>
            </p:extLst>
          </p:nvPr>
        </p:nvGraphicFramePr>
        <p:xfrm>
          <a:off x="2559000" y="5523600"/>
          <a:ext cx="64008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수식" r:id="rId5" imgW="3213000" imgH="330120" progId="Equation.3">
                  <p:embed/>
                </p:oleObj>
              </mc:Choice>
              <mc:Fallback>
                <p:oleObj name="수식" r:id="rId5" imgW="3213000" imgH="330120" progId="Equation.3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5D09D6D4-07F0-4400-A3D9-0C7867E8D9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00" y="5523600"/>
                        <a:ext cx="64008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945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1280</Words>
  <Application>Microsoft Office PowerPoint</Application>
  <PresentationFormat>宽屏</PresentationFormat>
  <Paragraphs>191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思源黑体 CN Heavy</vt:lpstr>
      <vt:lpstr>思源宋体 CN</vt:lpstr>
      <vt:lpstr>Arial</vt:lpstr>
      <vt:lpstr>Arial Black</vt:lpstr>
      <vt:lpstr>Calibri</vt:lpstr>
      <vt:lpstr>Symbol</vt:lpstr>
      <vt:lpstr>Times New Roman</vt:lpstr>
      <vt:lpstr>Verdana</vt:lpstr>
      <vt:lpstr>Webdings</vt:lpstr>
      <vt:lpstr>Wingdings</vt:lpstr>
      <vt:lpstr>Office 主题</vt:lpstr>
      <vt:lpstr>1_OfficePLUS</vt:lpstr>
      <vt:lpstr>2_OfficePLUS</vt:lpstr>
      <vt:lpstr>수식</vt:lpstr>
      <vt:lpstr>Equation</vt:lpstr>
      <vt:lpstr>Artificial Intelligence Chapter 10 Planning, Acting, and Learning</vt:lpstr>
      <vt:lpstr>PowerPoint 演示文稿</vt:lpstr>
      <vt:lpstr>PowerPoint 演示文稿</vt:lpstr>
      <vt:lpstr>The Sense/Plan/Act Cycle</vt:lpstr>
      <vt:lpstr>The Sense/Plan/Act Cycle</vt:lpstr>
      <vt:lpstr>PowerPoint 演示文稿</vt:lpstr>
      <vt:lpstr>Approximate Search</vt:lpstr>
      <vt:lpstr>Approximate Search</vt:lpstr>
      <vt:lpstr>Approximate Search</vt:lpstr>
      <vt:lpstr>PowerPoint 演示文稿</vt:lpstr>
      <vt:lpstr>PowerPoint 演示文稿</vt:lpstr>
      <vt:lpstr>Approximate Search</vt:lpstr>
      <vt:lpstr>PowerPoint 演示文稿</vt:lpstr>
      <vt:lpstr>Learning Heuristic Functions</vt:lpstr>
      <vt:lpstr>Learning Heuristic Functions</vt:lpstr>
      <vt:lpstr>Learning Heuristic Functions</vt:lpstr>
      <vt:lpstr>Learning Heuristic Functions</vt:lpstr>
      <vt:lpstr>Rewards Instead of Goals</vt:lpstr>
      <vt:lpstr>Rewards Instead of Goals</vt:lpstr>
      <vt:lpstr>PowerPoint 演示文稿</vt:lpstr>
      <vt:lpstr>Discussion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369</cp:revision>
  <dcterms:created xsi:type="dcterms:W3CDTF">2020-04-14T04:48:00Z</dcterms:created>
  <dcterms:modified xsi:type="dcterms:W3CDTF">2020-08-03T08:13:49Z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